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Amatic SC"/>
      <p:regular r:id="rId32"/>
      <p:bold r:id="rId33"/>
    </p:embeddedFont>
    <p:embeddedFont>
      <p:font typeface="Source Code Pro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BB80573-A922-4FAF-A871-83F8CA6395DE}">
  <a:tblStyle styleId="{5BB80573-A922-4FAF-A871-83F8CA6395D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5.xml"/><Relationship Id="rId33" Type="http://schemas.openxmlformats.org/officeDocument/2006/relationships/font" Target="fonts/AmaticSC-bold.fntdata"/><Relationship Id="rId10" Type="http://schemas.openxmlformats.org/officeDocument/2006/relationships/slide" Target="slides/slide4.xml"/><Relationship Id="rId32" Type="http://schemas.openxmlformats.org/officeDocument/2006/relationships/font" Target="fonts/AmaticSC-regular.fntdata"/><Relationship Id="rId13" Type="http://schemas.openxmlformats.org/officeDocument/2006/relationships/slide" Target="slides/slide7.xml"/><Relationship Id="rId35" Type="http://schemas.openxmlformats.org/officeDocument/2006/relationships/font" Target="fonts/SourceCodePro-bold.fntdata"/><Relationship Id="rId12" Type="http://schemas.openxmlformats.org/officeDocument/2006/relationships/slide" Target="slides/slide6.xml"/><Relationship Id="rId34" Type="http://schemas.openxmlformats.org/officeDocument/2006/relationships/font" Target="fonts/SourceCodePro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i="0" sz="2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petstore.swagger.io/" TargetMode="External"/><Relationship Id="rId4" Type="http://schemas.openxmlformats.org/officeDocument/2006/relationships/hyperlink" Target="https://en.wikipedia.org/wiki/Representational_state_transfer" TargetMode="External"/><Relationship Id="rId5" Type="http://schemas.openxmlformats.org/officeDocument/2006/relationships/hyperlink" Target="https://en.wikipedia.org/wiki/Web_API" TargetMode="External"/><Relationship Id="rId6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tc.ch/38Xg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soapui.org/learn/api/what-is-a-rest-api.html" TargetMode="External"/><Relationship Id="rId4" Type="http://schemas.openxmlformats.org/officeDocument/2006/relationships/hyperlink" Target="https://petstore.swagger.io/" TargetMode="External"/><Relationship Id="rId5" Type="http://schemas.openxmlformats.org/officeDocument/2006/relationships/hyperlink" Target="https://www.soapui.org/learn/functional-testing/api-testing-101.html" TargetMode="External"/><Relationship Id="rId6" Type="http://schemas.openxmlformats.org/officeDocument/2006/relationships/hyperlink" Target="https://www.katalon.com/resources-center/tutorials/introduction-api-testin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n.wikipedia.org/wiki/Computer_programming" TargetMode="External"/><Relationship Id="rId4" Type="http://schemas.openxmlformats.org/officeDocument/2006/relationships/hyperlink" Target="https://en.wikipedia.org/wiki/Subroutine" TargetMode="External"/><Relationship Id="rId5" Type="http://schemas.openxmlformats.org/officeDocument/2006/relationships/hyperlink" Target="https://en.wiktionary.org/wiki/Protocol" TargetMode="External"/><Relationship Id="rId6" Type="http://schemas.openxmlformats.org/officeDocument/2006/relationships/hyperlink" Target="https://en.wikipedia.org/wiki/Application_softwar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n.wikipedia.org/wiki/Web_services_protocol_stack" TargetMode="External"/><Relationship Id="rId4" Type="http://schemas.openxmlformats.org/officeDocument/2006/relationships/hyperlink" Target="https://en.wikipedia.org/wiki/SOAP#cite_note-1" TargetMode="External"/><Relationship Id="rId11" Type="http://schemas.openxmlformats.org/officeDocument/2006/relationships/hyperlink" Target="https://en.wikipedia.org/wiki/Programming_model" TargetMode="External"/><Relationship Id="rId10" Type="http://schemas.openxmlformats.org/officeDocument/2006/relationships/hyperlink" Target="https://en.wikipedia.org/wiki/Java_Message_Service" TargetMode="External"/><Relationship Id="rId9" Type="http://schemas.openxmlformats.org/officeDocument/2006/relationships/hyperlink" Target="https://en.wikipedia.org/wiki/SOAP-over-UDP" TargetMode="External"/><Relationship Id="rId5" Type="http://schemas.openxmlformats.org/officeDocument/2006/relationships/hyperlink" Target="https://en.wikipedia.org/wiki/WS-Addressing" TargetMode="External"/><Relationship Id="rId6" Type="http://schemas.openxmlformats.org/officeDocument/2006/relationships/hyperlink" Target="https://en.wikipedia.org/wiki/HTTP" TargetMode="External"/><Relationship Id="rId7" Type="http://schemas.openxmlformats.org/officeDocument/2006/relationships/hyperlink" Target="https://en.wikipedia.org/wiki/SMTP" TargetMode="External"/><Relationship Id="rId8" Type="http://schemas.openxmlformats.org/officeDocument/2006/relationships/hyperlink" Target="https://en.wikipedia.org/wiki/Transmission_Control_Protoc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</a:pPr>
            <a:r>
              <a:rPr b="1" i="0" lang="en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$, $$, $$$</a:t>
            </a:r>
            <a:endParaRPr b="1" i="0" sz="80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</a:pPr>
            <a:r>
              <a:rPr b="1" i="0" lang="en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API testing Edition</a:t>
            </a:r>
            <a:endParaRPr b="1" i="0" sz="80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</a:pPr>
            <a:r>
              <a:rPr b="1" i="0" lang="en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Which QA tools are worth it at their respective price points?</a:t>
            </a:r>
            <a:endParaRPr b="1" i="0" sz="2100" u="none" cap="none" strike="noStrik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Jargon(HTTP);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What’s HTTP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1" i="0" lang="en" sz="1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</a:t>
            </a:r>
            <a:r>
              <a:rPr b="0" i="0" lang="en" sz="1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means HyperText Transfer Protocol. </a:t>
            </a:r>
            <a:r>
              <a:rPr b="1" i="0" lang="en" sz="1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</a:t>
            </a:r>
            <a:r>
              <a:rPr b="0" i="0" lang="en" sz="1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the underlying protocol used by the World Wide Web and this protocol defines how messages are formatted and transmitted</a:t>
            </a:r>
            <a:endParaRPr b="0" i="0" sz="1200" u="none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1200" u="none" cap="none" strike="noStrik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571750"/>
            <a:ext cx="60960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t/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5750"/>
            <a:ext cx="9143999" cy="45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Jargon(json)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Json- </a:t>
            </a:r>
            <a:r>
              <a:rPr b="0" i="0" lang="en" sz="11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computing, JavaScript Object Notation or JSON is an open-standard file format that uses human-readable text to transmit data objects consisting of attribute–value pairs and array data types.</a:t>
            </a:r>
            <a:endParaRPr b="0" i="0" sz="11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11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550" y="1978075"/>
            <a:ext cx="714375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HOw do i test an API? 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Request Method: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295275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Char char="●"/>
            </a:pPr>
            <a:r>
              <a:rPr b="1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POST</a:t>
            </a:r>
            <a:r>
              <a:rPr b="0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- to add data, like to a message board</a:t>
            </a:r>
            <a:endParaRPr b="0" i="0" sz="105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Char char="●"/>
            </a:pPr>
            <a:r>
              <a:rPr b="1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r>
              <a:rPr b="0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- to retrieve data, but without altering it, from a particular URL</a:t>
            </a:r>
            <a:endParaRPr b="0" i="0" sz="105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Char char="●"/>
            </a:pPr>
            <a:r>
              <a:rPr b="1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PUT</a:t>
            </a:r>
            <a:r>
              <a:rPr b="0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- to save an update to the unified resource identifiers (URI)</a:t>
            </a:r>
            <a:endParaRPr b="0" i="0" sz="105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Char char="●"/>
            </a:pPr>
            <a:r>
              <a:rPr b="1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DELETE</a:t>
            </a:r>
            <a:r>
              <a:rPr b="0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- to remove a specified resource</a:t>
            </a:r>
            <a:endParaRPr b="0" i="0" sz="105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Char char="●"/>
            </a:pPr>
            <a:r>
              <a:rPr b="1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PATCH</a:t>
            </a:r>
            <a:r>
              <a:rPr b="0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- to make a change in a request</a:t>
            </a:r>
            <a:endParaRPr b="0" i="0" sz="105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105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We get it? Let’s GO!</a:t>
            </a:r>
            <a:endParaRPr b="0" i="0" sz="105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5175" y="1152716"/>
            <a:ext cx="2788125" cy="34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$ - Swagger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https://petstore.swagger.io/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1" i="0" lang="en" sz="105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Swagger</a:t>
            </a:r>
            <a:r>
              <a:rPr b="0" i="0" lang="en" sz="105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is an open source software framework backed by a large ecosystem of tools that helps developers design, build, document, and consume </a:t>
            </a:r>
            <a:r>
              <a:rPr b="0" i="0" lang="en" sz="105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RESTful</a:t>
            </a:r>
            <a:r>
              <a:rPr b="0" i="0" lang="en" sz="105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05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Web services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700" y="3140125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$ - Bash it!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Let’s get into it!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2049563"/>
            <a:ext cx="358140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$ - HTTPS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https://petstore.swagger.io/v2/pet/findByStatus?status=available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$ | $$$ - Postman 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668350"/>
            <a:ext cx="4640850" cy="29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2100" y="1182150"/>
            <a:ext cx="4843701" cy="36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$ | $$$ Soap UI 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Back to the Demos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Things to look for in Good API Tooling ;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270200" y="1242500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Feature Rich:</a:t>
            </a:r>
            <a:endParaRPr b="0" i="0" sz="12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Price:</a:t>
            </a:r>
            <a:endParaRPr b="0" i="0" sz="12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</a:pPr>
            <a:r>
              <a:rPr b="0" i="0" lang="en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Most Tools have a free version and a Paid version </a:t>
            </a:r>
            <a:endParaRPr b="0" i="0" sz="12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Intuitive :</a:t>
            </a:r>
            <a:endParaRPr b="0" i="0" sz="12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</a:pPr>
            <a:r>
              <a:rPr b="0" i="0" lang="en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Easy to use and easy to set up </a:t>
            </a:r>
            <a:endParaRPr b="0" i="0" sz="12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Community Support </a:t>
            </a:r>
            <a:endParaRPr b="0" i="0" sz="12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CI/CD - Automation </a:t>
            </a:r>
            <a:endParaRPr b="0" i="0" sz="12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182" name="Google Shape;182;p31"/>
          <p:cNvGraphicFramePr/>
          <p:nvPr/>
        </p:nvGraphicFramePr>
        <p:xfrm>
          <a:off x="1885750" y="144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{5BB80573-A922-4FAF-A871-83F8CA6395DE}</a:tableStyleId>
              </a:tblPr>
              <a:tblGrid>
                <a:gridCol w="1658500"/>
                <a:gridCol w="1658500"/>
                <a:gridCol w="1658500"/>
                <a:gridCol w="1658500"/>
              </a:tblGrid>
              <a:tr h="177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API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CD/CI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Monitoring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Documentation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77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Windows/MAC/Linux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Repeatability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Cloud / Self Host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Logging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3132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Let’s get to know one another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36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http://etc.ch/38Xg</a:t>
            </a:r>
            <a:endParaRPr b="0" i="0" sz="36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0288" y="2756875"/>
            <a:ext cx="43338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3550" y="1114250"/>
            <a:ext cx="3569050" cy="35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Thank(you); 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Questions? 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References 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https://www.soapui.org/learn/api/what-is-a-rest-api.html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https://petstore.swagger.io/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https://www.soapui.org/learn/functional-testing/api-testing-101.html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6"/>
              </a:rPr>
              <a:t>https://www.katalon.com/resources-center/tutorials/introduction-api-testing/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Agenda;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Poll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Introduction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What’s an API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Let’s get some jargon out of the way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How do I test an API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$ - </a:t>
            </a:r>
            <a:r>
              <a:rPr b="1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Swagger </a:t>
            </a: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 </a:t>
            </a:r>
            <a:r>
              <a:rPr b="1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BASH </a:t>
            </a: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 </a:t>
            </a:r>
            <a:r>
              <a:rPr b="1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HTTPS </a:t>
            </a: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 Powershell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$$ - </a:t>
            </a:r>
            <a:r>
              <a:rPr b="1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Postman </a:t>
            </a: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 Fiddler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$$$ - </a:t>
            </a:r>
            <a:r>
              <a:rPr b="1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Soap UI</a:t>
            </a: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/ Katalon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Introduction(victorla); 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Hi I’m Victor;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6025" y="2187047"/>
            <a:ext cx="3527975" cy="29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3034" y="973572"/>
            <a:ext cx="2937000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400" y="1928800"/>
            <a:ext cx="356235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650" y="3723673"/>
            <a:ext cx="193491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18400" y="3753949"/>
            <a:ext cx="3194600" cy="122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Import Disclaimer ;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 am not authorized to speak on behalf of Parametric or Eaton Vance and my opinions are my own.</a:t>
            </a:r>
            <a:endParaRPr b="0" i="0" sz="2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// I.E Don’t take financial advice from me :) </a:t>
            </a:r>
            <a:endParaRPr b="0" i="0" sz="2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What’s an API;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What’s an API?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b="0" i="1" lang="en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In </a:t>
            </a:r>
            <a:r>
              <a:rPr b="0" i="1" lang="en" sz="16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computer programming</a:t>
            </a:r>
            <a:r>
              <a:rPr b="0" i="1" lang="en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an </a:t>
            </a:r>
            <a:r>
              <a:rPr b="1" i="1" lang="en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application programming interface</a:t>
            </a:r>
            <a:r>
              <a:rPr b="0" i="1" lang="en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(</a:t>
            </a:r>
            <a:r>
              <a:rPr b="1" i="1" lang="en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API</a:t>
            </a:r>
            <a:r>
              <a:rPr b="0" i="1" lang="en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) is a set of </a:t>
            </a:r>
            <a:r>
              <a:rPr b="0" i="1" lang="en" sz="16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4"/>
              </a:rPr>
              <a:t>subroutine</a:t>
            </a:r>
            <a:r>
              <a:rPr b="0" i="1" lang="en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definitions, </a:t>
            </a:r>
            <a:r>
              <a:rPr b="0" i="1" lang="en" sz="16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5"/>
              </a:rPr>
              <a:t>protocols</a:t>
            </a:r>
            <a:r>
              <a:rPr b="0" i="1" lang="en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and tools for building </a:t>
            </a:r>
            <a:r>
              <a:rPr b="0" i="1" lang="en" sz="16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6"/>
              </a:rPr>
              <a:t>application software</a:t>
            </a:r>
            <a:r>
              <a:rPr b="0" i="1" lang="en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 In general terms, it is a set of clearly defined methods of </a:t>
            </a:r>
            <a:r>
              <a:rPr b="1" i="1" lang="en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communication</a:t>
            </a:r>
            <a:r>
              <a:rPr b="0" i="1" lang="en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between various software components” (</a:t>
            </a:r>
            <a:r>
              <a:rPr b="0" i="0" lang="en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Links and emphasis original to Wikipedia</a:t>
            </a:r>
            <a:r>
              <a:rPr b="0" i="1" lang="en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)</a:t>
            </a:r>
            <a:endParaRPr b="0" i="1" sz="1600" u="none" cap="none" strike="noStrike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 English please?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 collection of “endPoints” or services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Exposes functionality for internal or external use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t/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4975" y="457200"/>
            <a:ext cx="573405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Jargon(Rest);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What is ReST? - Representational State Transfer 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</a:t>
            </a:r>
            <a:r>
              <a:rPr b="0" i="0" lang="en" sz="105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Representational state transfer or “REST” is the software architectural style designed for distributed systems and, particularly, the World Wide Web</a:t>
            </a: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”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Rest Properties: 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295275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AutoNum type="arabicPeriod"/>
            </a:pPr>
            <a:r>
              <a:rPr b="1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Stateless</a:t>
            </a:r>
            <a:r>
              <a:rPr b="0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- Each data request and response pair is treated as completely independent from prior and future requests. These states are “in transition” when one or more requests are outstanding.</a:t>
            </a:r>
            <a:endParaRPr b="0" i="0" sz="105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AutoNum type="arabicPeriod"/>
            </a:pPr>
            <a:r>
              <a:rPr b="1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Client-server separation</a:t>
            </a:r>
            <a:r>
              <a:rPr b="0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- These two are completely separate, enabling them to be developed and replaced independent of each other.</a:t>
            </a:r>
            <a:endParaRPr b="0" i="0" sz="105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AutoNum type="arabicPeriod"/>
            </a:pPr>
            <a:r>
              <a:rPr b="0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Uniform Interface </a:t>
            </a:r>
            <a:endParaRPr b="0" i="0" sz="105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AutoNum type="arabicPeriod"/>
            </a:pPr>
            <a:r>
              <a:rPr b="1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Cacheable</a:t>
            </a:r>
            <a:r>
              <a:rPr b="0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- Everything on the Web can be cached, so responses must clearly define whether or not they are cacheable, avoiding either inappropriate caching or caching of old information.</a:t>
            </a:r>
            <a:endParaRPr b="0" i="0" sz="105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AutoNum type="arabicPeriod"/>
            </a:pPr>
            <a:r>
              <a:rPr b="1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Layered systems</a:t>
            </a:r>
            <a:r>
              <a:rPr b="0" i="0" lang="en" sz="105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- Intermediary servers must be available to make the system more scalable.</a:t>
            </a:r>
            <a:endParaRPr b="0" i="0" sz="105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Jargon(SOAP);</a:t>
            </a:r>
            <a:endParaRPr b="1" i="0" sz="4200" u="none" cap="none" strike="noStrik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What is SOAP - Simple Object Access Protocol</a:t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SOAP provides the Messaging Protocol layer of a </a:t>
            </a:r>
            <a:r>
              <a:rPr b="0" i="0" lang="en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web services protocol stack</a:t>
            </a: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for web services. It is an XML-based protocol consisting of three parts:</a:t>
            </a:r>
            <a:endParaRPr b="0" i="0" sz="105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6858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Arial"/>
              <a:buChar char="●"/>
            </a:pP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an envelope, which defines the message structure</a:t>
            </a:r>
            <a:r>
              <a:rPr b="0" baseline="3000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[1]</a:t>
            </a: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and how to process it</a:t>
            </a:r>
            <a:endParaRPr b="0" i="0" sz="105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Arial"/>
              <a:buChar char="●"/>
            </a:pP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 set of encoding rules for expressing instances of application-defined data types</a:t>
            </a:r>
            <a:endParaRPr b="0" i="0" sz="105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Arial"/>
              <a:buChar char="●"/>
            </a:pP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 convention for representing procedure calls and responses</a:t>
            </a:r>
            <a:endParaRPr b="0" i="0" sz="105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SOAP has three major characteristics:</a:t>
            </a:r>
            <a:endParaRPr b="0" i="0" sz="105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9017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Arial"/>
              <a:buAutoNum type="arabicPeriod"/>
            </a:pPr>
            <a:r>
              <a:rPr b="0" i="1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extensibility</a:t>
            </a: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(security and </a:t>
            </a:r>
            <a:r>
              <a:rPr b="0" i="0" lang="en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WS-Addressing</a:t>
            </a: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are among the extensions under development)</a:t>
            </a:r>
            <a:endParaRPr b="0" i="0" sz="105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901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Arial"/>
              <a:buAutoNum type="arabicPeriod"/>
            </a:pPr>
            <a:r>
              <a:rPr b="0" i="1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neutrality</a:t>
            </a: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(SOAP can operate over any protocol such as </a:t>
            </a:r>
            <a:r>
              <a:rPr b="0" i="0" lang="en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</a:t>
            </a: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SMTP</a:t>
            </a: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TCP</a:t>
            </a: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UDP</a:t>
            </a: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b="0" i="0" lang="en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JMS</a:t>
            </a: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05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901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Arial"/>
              <a:buAutoNum type="arabicPeriod"/>
            </a:pPr>
            <a:r>
              <a:rPr b="0" i="1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independence</a:t>
            </a: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(SOAP allows for any </a:t>
            </a:r>
            <a:r>
              <a:rPr b="0" i="0" lang="en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programming model</a:t>
            </a:r>
            <a:r>
              <a:rPr b="0" i="0" lang="en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05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1350" u="none" cap="none" strike="noStrike">
              <a:solidFill>
                <a:srgbClr val="3B41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